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1" r:id="rId3"/>
    <p:sldId id="299" r:id="rId4"/>
    <p:sldId id="276" r:id="rId5"/>
    <p:sldId id="270" r:id="rId6"/>
    <p:sldId id="298" r:id="rId7"/>
    <p:sldId id="295" r:id="rId8"/>
    <p:sldId id="296" r:id="rId9"/>
    <p:sldId id="297" r:id="rId10"/>
    <p:sldId id="306" r:id="rId11"/>
    <p:sldId id="300" r:id="rId12"/>
    <p:sldId id="302" r:id="rId13"/>
    <p:sldId id="303" r:id="rId14"/>
    <p:sldId id="304" r:id="rId15"/>
    <p:sldId id="307" r:id="rId16"/>
  </p:sldIdLst>
  <p:sldSz cx="9144000" cy="6858000" type="screen4x3"/>
  <p:notesSz cx="6858000" cy="99472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chemeClr val="tx2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C"/>
    <a:srgbClr val="10EBFA"/>
    <a:srgbClr val="0D8BCE"/>
    <a:srgbClr val="0AA1E3"/>
    <a:srgbClr val="1CFFFE"/>
    <a:srgbClr val="002B5B"/>
    <a:srgbClr val="77C1C5"/>
    <a:srgbClr val="2C293A"/>
    <a:srgbClr val="BFD2DF"/>
    <a:srgbClr val="166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D2D0BF-7326-4965-87FD-F9FA4A6C63E3}" type="datetimeFigureOut">
              <a:rPr lang="pt-BR"/>
              <a:pPr>
                <a:defRPr/>
              </a:pPr>
              <a:t>15/03/2016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3582ED-A347-4A1C-A73F-C7673C5849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727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582ED-A347-4A1C-A73F-C7673C584969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224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57C43-69AD-4F59-BDF9-D1154364F0B6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F5C02-3003-42CC-BDEE-B7388189C8E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96DA-D02C-4938-850B-5BCD3D3A98EE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3FFBC-3D09-4FAB-92E0-D284000C933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CC5C0-92E2-47AD-AE38-97C8411C7F20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14BCE-33AD-4E79-8296-7C62C92A0DC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048C3-7EE7-4FFD-9BEB-F0F8AC4DB960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085A0-9BBF-4210-9F33-DFCA20EC232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2C84-428D-4798-9B9E-095F57736D82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99BCE-BA2A-4D5F-9B41-D55C71BA3AB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72B5-C4BD-45AD-934F-252B2BEAC68B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5B6A6-DD9C-4C88-99CA-D747A98710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A6D87-BBDA-4C26-AED7-81827C9843FA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A6AB3-D223-4569-BEE3-C17B48F6480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54729-A540-45C3-B601-299E8579E81B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F1511-9E49-4EA8-A927-CDAF225427C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16DBE-B346-4918-BBE0-F932E9BE0804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EC497-5ADF-4E3F-9981-2087D67D9F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5FB18-6774-4C1B-B85D-4A59A01FEFE5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1F4B7-B5B2-4743-98F7-0BA77DD35B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1A66B-F39F-4E18-895D-068389571EDC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538C6-72E4-443B-8498-5AC66A2ACC1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E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19A06C-B359-4563-BE34-5D9E3238958F}" type="datetimeFigureOut">
              <a:rPr lang="pt-BR"/>
              <a:pPr>
                <a:defRPr/>
              </a:pPr>
              <a:t>15/03/2016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D9E92D-BE64-41D6-B2F1-62C53830F0D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6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85726" y="4119339"/>
            <a:ext cx="9266238" cy="1685925"/>
          </a:xfr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3200" b="1" dirty="0" smtClean="0">
                <a:solidFill>
                  <a:srgbClr val="A6D7F0"/>
                </a:solidFill>
                <a:latin typeface="Agency FB" panose="020B0503020202020204" pitchFamily="34" charset="0"/>
              </a:rPr>
              <a:t/>
            </a:r>
            <a:br>
              <a:rPr lang="pt-BR" sz="3200" b="1" dirty="0" smtClean="0">
                <a:solidFill>
                  <a:srgbClr val="A6D7F0"/>
                </a:solidFill>
                <a:latin typeface="Agency FB" panose="020B0503020202020204" pitchFamily="34" charset="0"/>
              </a:rPr>
            </a:br>
            <a:r>
              <a:rPr lang="pt-BR" sz="3200" b="1" dirty="0" smtClean="0">
                <a:solidFill>
                  <a:srgbClr val="A6D7F0"/>
                </a:solidFill>
                <a:latin typeface="Agency FB" panose="020B0503020202020204" pitchFamily="34" charset="0"/>
              </a:rPr>
              <a:t>Encontro Nacional de Secretários e  Diretores de TIC do Judiciário Estadual</a:t>
            </a:r>
            <a:r>
              <a:rPr lang="pt-BR" sz="900" b="1" dirty="0" smtClean="0">
                <a:solidFill>
                  <a:srgbClr val="A6D7F0"/>
                </a:solidFill>
                <a:latin typeface="Agency FB" panose="020B0503020202020204" pitchFamily="34" charset="0"/>
              </a:rPr>
              <a:t/>
            </a:r>
            <a:br>
              <a:rPr lang="pt-BR" sz="900" b="1" dirty="0" smtClean="0">
                <a:solidFill>
                  <a:srgbClr val="A6D7F0"/>
                </a:solidFill>
                <a:latin typeface="Agency FB" panose="020B0503020202020204" pitchFamily="34" charset="0"/>
              </a:rPr>
            </a:br>
            <a:r>
              <a:rPr lang="pt-BR" sz="2800" b="1" dirty="0" smtClean="0">
                <a:solidFill>
                  <a:srgbClr val="BFD2DF"/>
                </a:solidFill>
                <a:latin typeface="Agency FB" panose="020B0503020202020204" pitchFamily="34" charset="0"/>
              </a:rPr>
              <a:t>ÊNFASE NA GESTÃO E GOVERNANÇA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-85726" y="5661248"/>
            <a:ext cx="9266238" cy="7080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000" spc="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31 de março à 1 de abril </a:t>
            </a:r>
            <a:r>
              <a:rPr lang="pt-BR" sz="2000" spc="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</a:t>
            </a:r>
            <a:r>
              <a:rPr lang="pt-BR" sz="2000" spc="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2016</a:t>
            </a:r>
            <a:endParaRPr lang="pt-BR" sz="2000" spc="600" dirty="0">
              <a:solidFill>
                <a:schemeClr val="accent5">
                  <a:lumMod val="20000"/>
                  <a:lumOff val="80000"/>
                </a:schemeClr>
              </a:solidFill>
              <a:latin typeface="Candara" panose="020E0502030303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defRPr/>
            </a:pPr>
            <a:r>
              <a:rPr lang="pt-BR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Auditório </a:t>
            </a:r>
            <a:r>
              <a:rPr lang="pt-BR" sz="20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Anexo I do </a:t>
            </a:r>
            <a:r>
              <a:rPr lang="pt-BR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Tribunal de Justiça de </a:t>
            </a:r>
            <a:r>
              <a:rPr lang="pt-BR" sz="20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Minas Gerais</a:t>
            </a:r>
            <a:endParaRPr lang="pt-BR" sz="2000" dirty="0">
              <a:solidFill>
                <a:schemeClr val="accent5">
                  <a:lumMod val="20000"/>
                  <a:lumOff val="80000"/>
                </a:schemeClr>
              </a:solidFill>
              <a:latin typeface="Candara" panose="020E0502030303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599471"/>
            <a:ext cx="7772400" cy="1470025"/>
          </a:xfrm>
        </p:spPr>
        <p:txBody>
          <a:bodyPr/>
          <a:lstStyle/>
          <a:p>
            <a:r>
              <a:rPr lang="pt-BR" sz="7200" b="1" dirty="0" smtClean="0">
                <a:solidFill>
                  <a:srgbClr val="BFD2DF"/>
                </a:solidFill>
                <a:latin typeface="Agency FB" panose="020B0503020202020204" pitchFamily="34" charset="0"/>
              </a:rPr>
              <a:t>2016 MG</a:t>
            </a:r>
            <a:endParaRPr lang="pt-BR" sz="7200" b="1" dirty="0">
              <a:solidFill>
                <a:srgbClr val="BFD2DF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809233" y="2535575"/>
            <a:ext cx="7507183" cy="2477601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15500" dirty="0" smtClean="0">
                <a:solidFill>
                  <a:srgbClr val="10EBFA">
                    <a:alpha val="43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III </a:t>
            </a:r>
            <a:r>
              <a:rPr lang="pt-BR" sz="15500" dirty="0">
                <a:solidFill>
                  <a:srgbClr val="10EBFA">
                    <a:alpha val="43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ENASTIC</a:t>
            </a:r>
            <a:endParaRPr lang="pt-BR" sz="15500" dirty="0">
              <a:solidFill>
                <a:srgbClr val="10EBFA">
                  <a:alpha val="43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303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476672"/>
            <a:ext cx="7704856" cy="3216265"/>
          </a:xfrm>
          <a:prstGeom prst="rect">
            <a:avLst/>
          </a:prstGeom>
          <a:solidFill>
            <a:srgbClr val="00204C">
              <a:alpha val="84000"/>
            </a:srgbClr>
          </a:solidFill>
          <a:ln>
            <a:solidFill>
              <a:srgbClr val="10EBFA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4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III </a:t>
            </a:r>
            <a:r>
              <a:rPr lang="pt-BR" sz="2400" dirty="0">
                <a:solidFill>
                  <a:schemeClr val="bg1"/>
                </a:solidFill>
                <a:latin typeface="Agency FB" panose="020B0503020202020204" pitchFamily="34" charset="0"/>
              </a:rPr>
              <a:t>Encontro Nacional de </a:t>
            </a:r>
            <a:r>
              <a:rPr lang="pt-BR" sz="24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Secretários e Diretores de </a:t>
            </a:r>
            <a:r>
              <a:rPr lang="pt-BR" sz="2400" dirty="0">
                <a:solidFill>
                  <a:schemeClr val="bg1"/>
                </a:solidFill>
                <a:latin typeface="Agency FB" panose="020B0503020202020204" pitchFamily="34" charset="0"/>
              </a:rPr>
              <a:t>TIC </a:t>
            </a:r>
            <a:r>
              <a:rPr lang="pt-BR" sz="24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do Judiciário Estadual</a:t>
            </a:r>
            <a:endParaRPr lang="pt-BR" sz="2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>
              <a:defRPr/>
            </a:pPr>
            <a:endParaRPr lang="pt-BR" sz="1100" b="0" dirty="0">
              <a:solidFill>
                <a:schemeClr val="bg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 Fórum reunirá os melhores projetos de TIC dos Tribunais de Justiça Estadual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Evento dedicado a apresentação de cases para convidados dos tribunais de todo o Brasil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 Fórum visa estabelecer vínculos entre Gestores de TIC através de apresentação de soluções e promovendo um momento de troca de conhecimento entre os tribunais</a:t>
            </a:r>
            <a:r>
              <a:rPr lang="pt-BR" sz="1600" dirty="0">
                <a:solidFill>
                  <a:schemeClr val="bg1"/>
                </a:solidFill>
                <a:latin typeface="Proxima Nova Rg" panose="02000506030000020004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pt-BR" sz="1600" b="0" dirty="0">
              <a:solidFill>
                <a:schemeClr val="bg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Retângulo 4"/>
          <p:cNvSpPr>
            <a:spLocks noChangeArrowheads="1"/>
          </p:cNvSpPr>
          <p:nvPr/>
        </p:nvSpPr>
        <p:spPr bwMode="auto">
          <a:xfrm>
            <a:off x="4067174" y="4653136"/>
            <a:ext cx="3601169" cy="1508105"/>
          </a:xfrm>
          <a:prstGeom prst="rect">
            <a:avLst/>
          </a:prstGeom>
          <a:solidFill>
            <a:srgbClr val="00204C">
              <a:alpha val="85881"/>
            </a:srgbClr>
          </a:solidFill>
          <a:ln w="9525">
            <a:solidFill>
              <a:srgbClr val="10EBFA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Agency FB" pitchFamily="34" charset="0"/>
              </a:rPr>
              <a:t>Público-alvo: </a:t>
            </a:r>
          </a:p>
          <a:p>
            <a:pPr>
              <a:lnSpc>
                <a:spcPct val="150000"/>
              </a:lnSpc>
            </a:pPr>
            <a:r>
              <a:rPr lang="pt-BR" sz="16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Secretários e Diretores de Tecnologia da Informação dos Tribunais Estaduais</a:t>
            </a:r>
            <a:endParaRPr lang="pt-BR" sz="1600" b="0" dirty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9" name="Conector angulado 8"/>
          <p:cNvCxnSpPr>
            <a:stCxn id="2" idx="3"/>
            <a:endCxn id="16387" idx="3"/>
          </p:cNvCxnSpPr>
          <p:nvPr/>
        </p:nvCxnSpPr>
        <p:spPr>
          <a:xfrm flipH="1">
            <a:off x="7668343" y="2084805"/>
            <a:ext cx="864097" cy="3322384"/>
          </a:xfrm>
          <a:prstGeom prst="bentConnector3">
            <a:avLst>
              <a:gd name="adj1" fmla="val -26455"/>
            </a:avLst>
          </a:prstGeom>
          <a:ln w="19050">
            <a:solidFill>
              <a:srgbClr val="10EBFA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do 13"/>
          <p:cNvCxnSpPr>
            <a:stCxn id="2" idx="1"/>
            <a:endCxn id="16387" idx="0"/>
          </p:cNvCxnSpPr>
          <p:nvPr/>
        </p:nvCxnSpPr>
        <p:spPr>
          <a:xfrm rot="10800000" flipH="1" flipV="1">
            <a:off x="827583" y="2084804"/>
            <a:ext cx="5040175" cy="2568331"/>
          </a:xfrm>
          <a:prstGeom prst="bentConnector4">
            <a:avLst>
              <a:gd name="adj1" fmla="val -4536"/>
              <a:gd name="adj2" fmla="val 81307"/>
            </a:avLst>
          </a:prstGeom>
          <a:ln w="19050">
            <a:solidFill>
              <a:srgbClr val="10EBFA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68313" y="620713"/>
            <a:ext cx="8207375" cy="5832475"/>
          </a:xfrm>
          <a:prstGeom prst="rect">
            <a:avLst/>
          </a:prstGeom>
          <a:noFill/>
          <a:ln w="3175">
            <a:solidFill>
              <a:srgbClr val="10EBF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 </a:t>
            </a:r>
          </a:p>
        </p:txBody>
      </p:sp>
      <p:sp>
        <p:nvSpPr>
          <p:cNvPr id="2" name="Retângulo 1"/>
          <p:cNvSpPr/>
          <p:nvPr/>
        </p:nvSpPr>
        <p:spPr>
          <a:xfrm>
            <a:off x="468313" y="628650"/>
            <a:ext cx="7775575" cy="2554545"/>
          </a:xfrm>
          <a:prstGeom prst="rect">
            <a:avLst/>
          </a:prstGeom>
          <a:ln w="3175">
            <a:noFill/>
            <a:prstDash val="lgDash"/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endParaRPr lang="pt-BR" sz="1600" dirty="0">
              <a:latin typeface="+mn-lt"/>
              <a:ea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spcAft>
                <a:spcPts val="0"/>
              </a:spcAft>
              <a:defRPr/>
            </a:pPr>
            <a:endParaRPr lang="pt-BR" sz="1600" b="0" dirty="0">
              <a:solidFill>
                <a:srgbClr val="252D4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>
              <a:lnSpc>
                <a:spcPct val="150000"/>
              </a:lnSpc>
              <a:spcAft>
                <a:spcPts val="0"/>
              </a:spcAft>
              <a:defRPr/>
            </a:pPr>
            <a:endParaRPr lang="pt-BR" sz="1600" b="0" dirty="0">
              <a:solidFill>
                <a:srgbClr val="252D4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>
              <a:lnSpc>
                <a:spcPct val="150000"/>
              </a:lnSpc>
              <a:spcAft>
                <a:spcPts val="0"/>
              </a:spcAft>
              <a:defRPr/>
            </a:pPr>
            <a:endParaRPr lang="pt-BR" sz="1600" b="0" dirty="0">
              <a:solidFill>
                <a:srgbClr val="252D4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>
              <a:lnSpc>
                <a:spcPct val="150000"/>
              </a:lnSpc>
              <a:spcAft>
                <a:spcPts val="0"/>
              </a:spcAft>
              <a:defRPr/>
            </a:pPr>
            <a:endParaRPr lang="pt-BR" sz="1600" b="0" dirty="0">
              <a:solidFill>
                <a:srgbClr val="252D4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>
              <a:lnSpc>
                <a:spcPct val="150000"/>
              </a:lnSpc>
              <a:spcAft>
                <a:spcPts val="0"/>
              </a:spcAft>
              <a:defRPr/>
            </a:pPr>
            <a:endParaRPr lang="pt-BR" sz="1600" b="0" dirty="0">
              <a:solidFill>
                <a:srgbClr val="252D4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>
              <a:lnSpc>
                <a:spcPct val="150000"/>
              </a:lnSpc>
              <a:spcAft>
                <a:spcPts val="0"/>
              </a:spcAft>
              <a:defRPr/>
            </a:pPr>
            <a:endParaRPr lang="pt-BR" sz="1600" b="0" dirty="0">
              <a:solidFill>
                <a:srgbClr val="252D4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-541338" y="333375"/>
            <a:ext cx="4033838" cy="503238"/>
          </a:xfrm>
          <a:prstGeom prst="rect">
            <a:avLst/>
          </a:prstGeom>
          <a:solidFill>
            <a:srgbClr val="002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8313" y="387350"/>
            <a:ext cx="3024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CENÁRIO</a:t>
            </a:r>
          </a:p>
        </p:txBody>
      </p:sp>
      <p:sp>
        <p:nvSpPr>
          <p:cNvPr id="17413" name="Retângulo 5"/>
          <p:cNvSpPr>
            <a:spLocks noChangeArrowheads="1"/>
          </p:cNvSpPr>
          <p:nvPr/>
        </p:nvSpPr>
        <p:spPr bwMode="auto">
          <a:xfrm>
            <a:off x="1259632" y="4221088"/>
            <a:ext cx="7272338" cy="2123658"/>
          </a:xfrm>
          <a:prstGeom prst="rect">
            <a:avLst/>
          </a:prstGeom>
          <a:solidFill>
            <a:srgbClr val="10EBFA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t-BR" sz="2400" u="sng" dirty="0">
                <a:solidFill>
                  <a:srgbClr val="103038"/>
                </a:solidFill>
                <a:latin typeface="Agency FB" pitchFamily="34" charset="0"/>
              </a:rPr>
              <a:t>Objetivo</a:t>
            </a:r>
            <a:r>
              <a:rPr lang="pt-BR" sz="2400" u="sng" dirty="0" smtClean="0">
                <a:solidFill>
                  <a:srgbClr val="103038"/>
                </a:solidFill>
                <a:latin typeface="Agency FB" pitchFamily="34" charset="0"/>
              </a:rPr>
              <a:t>: Gestão e Governança de TIC </a:t>
            </a:r>
            <a:endParaRPr lang="pt-BR" sz="2400" b="0" u="sng" dirty="0">
              <a:solidFill>
                <a:srgbClr val="103038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150000"/>
              </a:lnSpc>
            </a:pPr>
            <a:r>
              <a:rPr lang="pt-BR" sz="1800" b="0" dirty="0">
                <a:solidFill>
                  <a:srgbClr val="0F0E12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O Fórum visa aproximar os Tribunais de Justiça tendo como foco a Gestão </a:t>
            </a:r>
            <a:r>
              <a:rPr lang="pt-BR" sz="1800" b="0" dirty="0" smtClean="0">
                <a:solidFill>
                  <a:srgbClr val="0F0E12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e Governança de TIC, </a:t>
            </a:r>
            <a:r>
              <a:rPr lang="pt-BR" sz="1800" b="0" dirty="0">
                <a:solidFill>
                  <a:srgbClr val="0F0E12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compartilhamento de ideias para tomada de decisões, novas concepções e contatos com casos reais, através de cases, experiências e novas tecnologias.</a:t>
            </a:r>
          </a:p>
        </p:txBody>
      </p:sp>
      <p:sp>
        <p:nvSpPr>
          <p:cNvPr id="7" name="Retângulo 6"/>
          <p:cNvSpPr/>
          <p:nvPr/>
        </p:nvSpPr>
        <p:spPr>
          <a:xfrm>
            <a:off x="468313" y="901918"/>
            <a:ext cx="82073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Investir em tecnologia é a alternativa mais viável e criativa diante de um cenário econômico de incertezas, visto que ela pode apoiar na redução de custos, aumentar receitas e melhorar a eficiência operacional das empresas.</a:t>
            </a:r>
          </a:p>
          <a:p>
            <a:pPr algn="just">
              <a:lnSpc>
                <a:spcPct val="150000"/>
              </a:lnSpc>
            </a:pPr>
            <a:r>
              <a:rPr lang="pt-BR" sz="16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pt-BR" sz="160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INOVAÇÃO TECNOLÓGICA É A BASE PARA UM CRESCIMENTO SUSTENTÁVEL!</a:t>
            </a:r>
          </a:p>
          <a:p>
            <a:pPr algn="just">
              <a:lnSpc>
                <a:spcPct val="150000"/>
              </a:lnSpc>
            </a:pPr>
            <a:r>
              <a:rPr lang="pt-BR" sz="16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Um </a:t>
            </a:r>
            <a:r>
              <a:rPr lang="pt-BR" sz="16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cenário pessimista somado a agilidade de mudanças no meio corporativo, desafia Gestores de TI a acompanhar este mundo cada vez mais digitalizado e a apoiar tomadas de decisão fundamentadas por análises de mercado e do comportamento do consumidor.</a:t>
            </a:r>
          </a:p>
        </p:txBody>
      </p:sp>
    </p:spTree>
    <p:extLst>
      <p:ext uri="{BB962C8B-B14F-4D97-AF65-F5344CB8AC3E}">
        <p14:creationId xmlns:p14="http://schemas.microsoft.com/office/powerpoint/2010/main" val="113246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468313" y="620713"/>
            <a:ext cx="8207375" cy="5832475"/>
          </a:xfrm>
          <a:prstGeom prst="rect">
            <a:avLst/>
          </a:prstGeom>
          <a:noFill/>
          <a:ln w="3175">
            <a:solidFill>
              <a:srgbClr val="10EBF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 </a:t>
            </a:r>
          </a:p>
        </p:txBody>
      </p:sp>
      <p:sp>
        <p:nvSpPr>
          <p:cNvPr id="2" name="Retângulo 1"/>
          <p:cNvSpPr/>
          <p:nvPr/>
        </p:nvSpPr>
        <p:spPr>
          <a:xfrm>
            <a:off x="468312" y="505351"/>
            <a:ext cx="8207375" cy="6432530"/>
          </a:xfrm>
          <a:prstGeom prst="rect">
            <a:avLst/>
          </a:prstGeom>
          <a:ln w="3175">
            <a:noFill/>
            <a:prstDash val="lgDash"/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endParaRPr lang="pt-BR" sz="1600" dirty="0">
              <a:latin typeface="+mn-lt"/>
              <a:ea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 Encontro consistirá na apresentação de casos de gestão adotados pelos </a:t>
            </a: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Tribunais de </a:t>
            </a: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Justiça, por meio de </a:t>
            </a:r>
            <a:r>
              <a:rPr lang="pt-BR" sz="1800" b="0" i="1" u="sng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palestras, </a:t>
            </a:r>
            <a:r>
              <a:rPr lang="pt-BR" sz="1800" b="0" i="1" u="sng" dirty="0" err="1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paineis</a:t>
            </a:r>
            <a:r>
              <a:rPr lang="pt-BR" sz="1800" b="0" i="1" u="sng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mesa redonda e estudos de casos.</a:t>
            </a:r>
          </a:p>
          <a:p>
            <a:pPr lvl="1">
              <a:lnSpc>
                <a:spcPct val="150000"/>
              </a:lnSpc>
              <a:defRPr/>
            </a:pPr>
            <a:r>
              <a:rPr lang="pt-BR" sz="2000" b="0" u="sng" dirty="0" smtClean="0">
                <a:solidFill>
                  <a:srgbClr val="A6D7F0"/>
                </a:solidFill>
                <a:latin typeface="Agency FB" panose="020B0503020202020204" pitchFamily="34" charset="0"/>
              </a:rPr>
              <a:t>Assuntos </a:t>
            </a:r>
            <a:r>
              <a:rPr lang="pt-BR" sz="2000" b="0" u="sng" dirty="0">
                <a:solidFill>
                  <a:srgbClr val="A6D7F0"/>
                </a:solidFill>
                <a:latin typeface="Agency FB" panose="020B0503020202020204" pitchFamily="34" charset="0"/>
              </a:rPr>
              <a:t>que  serão abordados nas apresentações: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Tendências de TIC 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Gestão e Governança em </a:t>
            </a: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TIC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Resolução 211/2015 – Estratégia Nacional de Tecnologia da Informação</a:t>
            </a:r>
            <a:endParaRPr lang="pt-BR" sz="1600" b="0" dirty="0">
              <a:solidFill>
                <a:schemeClr val="bg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Telecomunicações e infraestrutura de TIC</a:t>
            </a:r>
            <a:endParaRPr lang="pt-BR" sz="1600" b="0" dirty="0">
              <a:solidFill>
                <a:schemeClr val="bg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Nuvem no poder judiciário </a:t>
            </a:r>
            <a:endParaRPr lang="pt-BR" sz="1600" b="0" dirty="0">
              <a:solidFill>
                <a:schemeClr val="bg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Mobilidade no poder judiciário 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Desafios do processo judicial eletrônico 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BI, BIG Data e </a:t>
            </a:r>
            <a:r>
              <a:rPr lang="pt-BR" sz="1600" b="0" dirty="0" err="1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Analytics</a:t>
            </a: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Novo CPC: impacto na TIC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Service Desk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0" dirty="0" err="1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StoryTelling</a:t>
            </a:r>
            <a:endParaRPr lang="pt-BR" sz="1600" b="0" dirty="0" smtClean="0">
              <a:solidFill>
                <a:schemeClr val="bg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pt-BR" sz="1600" b="0" dirty="0">
              <a:solidFill>
                <a:srgbClr val="252D4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-541338" y="333375"/>
            <a:ext cx="4033838" cy="503238"/>
          </a:xfrm>
          <a:prstGeom prst="rect">
            <a:avLst/>
          </a:prstGeom>
          <a:solidFill>
            <a:srgbClr val="002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C4B6AB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8313" y="387350"/>
            <a:ext cx="3024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ESTRUTURA DO EVENTO</a:t>
            </a:r>
          </a:p>
        </p:txBody>
      </p:sp>
    </p:spTree>
    <p:extLst>
      <p:ext uri="{BB962C8B-B14F-4D97-AF65-F5344CB8AC3E}">
        <p14:creationId xmlns:p14="http://schemas.microsoft.com/office/powerpoint/2010/main" val="165402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tângulo 6"/>
          <p:cNvSpPr>
            <a:spLocks noChangeArrowheads="1"/>
          </p:cNvSpPr>
          <p:nvPr/>
        </p:nvSpPr>
        <p:spPr bwMode="auto">
          <a:xfrm>
            <a:off x="1681163" y="1781527"/>
            <a:ext cx="5781675" cy="4293483"/>
          </a:xfrm>
          <a:prstGeom prst="rect">
            <a:avLst/>
          </a:prstGeom>
          <a:solidFill>
            <a:srgbClr val="00204C">
              <a:alpha val="76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08:00  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Credenciamento</a:t>
            </a:r>
            <a:endParaRPr lang="pt-BR" sz="1400" b="0" dirty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08:45 – Abertura com Autoridades do TJMG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09:00 – </a:t>
            </a:r>
            <a:r>
              <a:rPr lang="pt-BR" sz="14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Palestra (1) Tendências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de Tecnologia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09:45 – Debate com CIOS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10:45 </a:t>
            </a:r>
            <a:r>
              <a:rPr lang="pt-BR" sz="14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Intervalo</a:t>
            </a:r>
            <a:endParaRPr lang="pt-BR" sz="1400" b="0" dirty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11:00 – Painel (1) </a:t>
            </a:r>
            <a:r>
              <a:rPr lang="pt-BR" sz="14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Cases de Tecnologia no Judiciário 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12:30 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Intervalo</a:t>
            </a:r>
            <a:endParaRPr lang="pt-BR" sz="1400" b="0" dirty="0" smtClean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14:00 – Painel (2) Novo CPC e as repercussões na TI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16:00 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Intervalo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16:30 – Painel (3) Cases – Segurança da Informação e infraestrutura de TIC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18:15 – Debate entre gestores de TIC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19:00 – Encerramento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691680" y="1196752"/>
            <a:ext cx="5771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200" dirty="0">
                <a:solidFill>
                  <a:srgbClr val="10EBFA"/>
                </a:solidFill>
                <a:latin typeface="Agency FB" panose="020B0503020202020204" pitchFamily="34" charset="0"/>
              </a:rPr>
              <a:t>PROGRAMAÇÃO </a:t>
            </a:r>
            <a:r>
              <a:rPr lang="pt-BR" sz="3200" dirty="0" smtClean="0">
                <a:solidFill>
                  <a:srgbClr val="10EBFA"/>
                </a:solidFill>
                <a:latin typeface="Agency FB" panose="020B0503020202020204" pitchFamily="34" charset="0"/>
              </a:rPr>
              <a:t>31.03.2016</a:t>
            </a:r>
            <a:endParaRPr lang="pt-BR" sz="3200" dirty="0">
              <a:solidFill>
                <a:srgbClr val="10EBFA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1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tângulo 6"/>
          <p:cNvSpPr>
            <a:spLocks noChangeArrowheads="1"/>
          </p:cNvSpPr>
          <p:nvPr/>
        </p:nvSpPr>
        <p:spPr bwMode="auto">
          <a:xfrm>
            <a:off x="1691680" y="1781527"/>
            <a:ext cx="5781675" cy="4939814"/>
          </a:xfrm>
          <a:prstGeom prst="rect">
            <a:avLst/>
          </a:prstGeom>
          <a:solidFill>
            <a:srgbClr val="00204C">
              <a:alpha val="76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08:30 </a:t>
            </a:r>
            <a:r>
              <a:rPr lang="pt-BR" sz="14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Palestra (2) Governança de TIC</a:t>
            </a:r>
            <a:endParaRPr lang="pt-BR" sz="1400" b="0" dirty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09:15 – Palestra (3) Resolução 211/2015 CNJ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09:45 – Painel (4) Painel CIOS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10:45 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Intervalo</a:t>
            </a:r>
            <a:endParaRPr lang="pt-BR" sz="1400" b="0" dirty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11:00 – Painel (5) Inovação no Judiciário: casos de sucesso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12:30 – Intervalo 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14:00 – Palestra (4) Novas Tecnologias Mobile / BI / BIG DATA / IOT / Impacto no Judiciário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14:30 – Workshop (1) </a:t>
            </a:r>
            <a:r>
              <a:rPr lang="pt-BR" sz="1400" b="0" dirty="0" err="1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StoryTelling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16:00 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Intervalo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16:30 – </a:t>
            </a:r>
            <a:r>
              <a:rPr lang="pt-BR" sz="14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Apresentações de Grupos de Trabalho</a:t>
            </a:r>
            <a:endParaRPr lang="pt-BR" sz="1400" b="0" dirty="0" smtClean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18:00 </a:t>
            </a:r>
            <a:r>
              <a:rPr lang="pt-BR" sz="14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Lições Aprendidas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19:00 </a:t>
            </a:r>
            <a:r>
              <a:rPr lang="pt-BR" sz="1400" b="0" dirty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pt-BR" sz="1400" b="0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Encerramento</a:t>
            </a:r>
            <a:endParaRPr lang="pt-BR" sz="1400" b="0" dirty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pt-BR" sz="1400" b="0" dirty="0" smtClean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lnSpc>
                <a:spcPct val="150000"/>
              </a:lnSpc>
            </a:pPr>
            <a:endParaRPr lang="pt-BR" sz="1400" b="0" dirty="0" smtClean="0">
              <a:solidFill>
                <a:schemeClr val="bg1"/>
              </a:solidFill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691680" y="1196752"/>
            <a:ext cx="5771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200" dirty="0">
                <a:solidFill>
                  <a:srgbClr val="10EBFA"/>
                </a:solidFill>
                <a:latin typeface="Agency FB" panose="020B0503020202020204" pitchFamily="34" charset="0"/>
              </a:rPr>
              <a:t>PROGRAMAÇÃO </a:t>
            </a:r>
            <a:r>
              <a:rPr lang="pt-BR" sz="3200" dirty="0" smtClean="0">
                <a:solidFill>
                  <a:srgbClr val="10EBFA"/>
                </a:solidFill>
                <a:latin typeface="Agency FB" panose="020B0503020202020204" pitchFamily="34" charset="0"/>
              </a:rPr>
              <a:t>01.04.2016</a:t>
            </a:r>
            <a:endParaRPr lang="pt-BR" sz="3200" dirty="0">
              <a:solidFill>
                <a:srgbClr val="10EBFA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/>
          <a:lstStyle/>
          <a:p>
            <a:r>
              <a:rPr lang="pt-BR" sz="6600" b="1" dirty="0" smtClean="0">
                <a:solidFill>
                  <a:srgbClr val="BFD2DF"/>
                </a:solidFill>
                <a:latin typeface="Agency FB" panose="020B0503020202020204" pitchFamily="34" charset="0"/>
              </a:rPr>
              <a:t>EDIÇÕES ANTERIORES</a:t>
            </a:r>
            <a:endParaRPr lang="pt-BR" sz="6600" b="1" dirty="0">
              <a:solidFill>
                <a:srgbClr val="BFD2DF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8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2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468313" y="620713"/>
            <a:ext cx="8207375" cy="5976639"/>
          </a:xfrm>
          <a:prstGeom prst="rect">
            <a:avLst/>
          </a:prstGeom>
          <a:noFill/>
          <a:ln w="3175">
            <a:solidFill>
              <a:srgbClr val="10EBF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dirty="0" lang="pt-BR"/>
              <a:t> </a:t>
            </a:r>
          </a:p>
        </p:txBody>
      </p:sp>
      <p:pic>
        <p:nvPicPr>
          <p:cNvPr descr="http://www.ameron.org.br/Content/images/noticias/19-09-2014-10-51-25.jpg" id="15362" name="Picture 2"/>
          <p:cNvPicPr>
            <a:picLocks noChangeArrowheads="1"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012310">
            <a:off x="4686300" y="1965325"/>
            <a:ext cx="20383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/>
          <a:srcRect b="-35" r="-59"/>
          <a:stretch/>
        </p:blipFill>
        <p:spPr>
          <a:xfrm rot="20594861">
            <a:off x="4743450" y="2309813"/>
            <a:ext cx="3003550" cy="2157412"/>
          </a:xfrm>
          <a:prstGeom prst="rect">
            <a:avLst/>
          </a:prstGeom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descr="http://www.jornalrondoniavip.com.br/arquivo/cache/2014/09/25/imagem/gerenciamento-de-projetos-e-tema-de-palestra-do-enastic-no-tjro540x304_2675aicitono_192nca9oo21r12h33ke32ir91c.jpg" id="7172" name="Picture 4"/>
          <p:cNvPicPr>
            <a:picLocks noChangeArrowheads="1"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56138" y="4527550"/>
            <a:ext cx="3881437" cy="1660525"/>
          </a:xfrm>
          <a:prstGeom prst="rect">
            <a:avLst/>
          </a:prstGeom>
          <a:noFill/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  <a:extLst/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5"/>
          <a:srcRect b="-75" r="7"/>
          <a:stretch/>
        </p:blipFill>
        <p:spPr>
          <a:xfrm rot="542964">
            <a:off x="5719763" y="2800350"/>
            <a:ext cx="3152775" cy="2033588"/>
          </a:xfrm>
          <a:prstGeom prst="rect">
            <a:avLst/>
          </a:prstGeom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6" name="Retângulo 5"/>
          <p:cNvSpPr/>
          <p:nvPr/>
        </p:nvSpPr>
        <p:spPr>
          <a:xfrm>
            <a:off x="149410" y="773906"/>
            <a:ext cx="4257675" cy="5229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lvl="1">
              <a:lnSpc>
                <a:spcPct val="150000"/>
              </a:lnSpc>
              <a:spcAft>
                <a:spcPts val="0"/>
              </a:spcAft>
              <a:defRPr/>
            </a:pPr>
            <a:r>
              <a:rPr dirty="0" lang="pt-BR" sz="1400">
                <a:solidFill>
                  <a:schemeClr val="bg1"/>
                </a:solidFill>
                <a:latin typeface="+mn-lt"/>
              </a:rPr>
              <a:t>	</a:t>
            </a: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O Tribunal de Justiça de Rondônia sediou debates sobre Tecnologia da Informação e Comunicação (TIC), no primeiro encontro nacional sobre o tema. Ao final do evento, os gestores de TIC no judiciário estadual brasileiro redigiram uma “Carta de Intenção entre Tribunais de Justiça”, encerrando o encontro.</a:t>
            </a:r>
          </a:p>
          <a:p>
            <a:pPr algn="just" lvl="1">
              <a:lnSpc>
                <a:spcPct val="150000"/>
              </a:lnSpc>
              <a:spcAft>
                <a:spcPts val="0"/>
              </a:spcAft>
              <a:defRPr/>
            </a:pPr>
            <a:endParaRPr b="0" dirty="0" lang="pt-BR" sz="1400">
              <a:solidFill>
                <a:schemeClr val="bg1"/>
              </a:solidFill>
              <a:latin charset="0" panose="020F0302020204030204" pitchFamily="34" typeface="Calibri Light"/>
              <a:ea charset="-128" panose="020B0604020202020204" pitchFamily="34" typeface="Arial Unicode MS"/>
              <a:cs charset="-128" panose="020B0604020202020204" pitchFamily="34" typeface="Arial Unicode MS"/>
            </a:endParaRPr>
          </a:p>
          <a:p>
            <a:pPr algn="just" lvl="1">
              <a:lnSpc>
                <a:spcPct val="150000"/>
              </a:lnSpc>
              <a:spcAft>
                <a:spcPts val="0"/>
              </a:spcAft>
              <a:defRPr/>
            </a:pP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	A “Carta de Intenção entre Tribunais de Justiça” elaborada pelos gestores de TIC presentes no evento, além de outros, tem como objetivo implementar ações de melhoria na qualidade dos serviços e soluções de TIC, visando o compartilhamento sobre conhecimentos técnicos, boas práticas de gestão e governança de TIC entre os tribunais de Justiça do País.</a:t>
            </a:r>
            <a:endParaRPr b="0" dirty="0" lang="pt-BR" sz="1600">
              <a:solidFill>
                <a:schemeClr val="bg1"/>
              </a:solidFill>
              <a:latin charset="0" panose="020F0302020204030204" pitchFamily="34" typeface="Calibri Light"/>
              <a:ea charset="-128" panose="020B0604020202020204" pitchFamily="34" typeface="Arial Unicode MS"/>
              <a:cs charset="-128" panose="020B0604020202020204" pitchFamily="34" typeface="Arial Unicode MS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-541338" y="333375"/>
            <a:ext cx="4033838" cy="503238"/>
          </a:xfrm>
          <a:prstGeom prst="rect">
            <a:avLst/>
          </a:prstGeom>
          <a:solidFill>
            <a:srgbClr val="10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C4B6AB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8313" y="387350"/>
            <a:ext cx="3024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dirty="0" lang="pt-BR" sz="2000">
                <a:solidFill>
                  <a:srgbClr val="00204C"/>
                </a:solidFill>
                <a:latin charset="0" panose="020B0503020202020204" pitchFamily="34" typeface="Agency FB"/>
              </a:rPr>
              <a:t>I ENASTIC - 2014/TJRO</a:t>
            </a:r>
          </a:p>
        </p:txBody>
      </p:sp>
    </p:spTree>
    <p:extLst>
      <p:ext uri="{BB962C8B-B14F-4D97-AF65-F5344CB8AC3E}">
        <p14:creationId xmlns:p14="http://schemas.microsoft.com/office/powerpoint/2010/main" val="412418389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2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468313" y="620713"/>
            <a:ext cx="8207375" cy="5832475"/>
          </a:xfrm>
          <a:prstGeom prst="rect">
            <a:avLst/>
          </a:prstGeom>
          <a:noFill/>
          <a:ln w="3175">
            <a:solidFill>
              <a:srgbClr val="10EBF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dirty="0" lang="pt-BR"/>
              <a:t> </a:t>
            </a:r>
          </a:p>
        </p:txBody>
      </p:sp>
      <p:sp>
        <p:nvSpPr>
          <p:cNvPr id="6" name="Retângulo 5"/>
          <p:cNvSpPr/>
          <p:nvPr/>
        </p:nvSpPr>
        <p:spPr>
          <a:xfrm>
            <a:off x="131763" y="981075"/>
            <a:ext cx="4257675" cy="49229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lvl="1">
              <a:lnSpc>
                <a:spcPct val="150000"/>
              </a:lnSpc>
              <a:spcAft>
                <a:spcPts val="0"/>
              </a:spcAft>
              <a:defRPr/>
            </a:pPr>
            <a:r>
              <a:rPr dirty="0" lang="pt-BR" sz="1500">
                <a:solidFill>
                  <a:schemeClr val="bg1"/>
                </a:solidFill>
                <a:latin typeface="+mn-lt"/>
              </a:rPr>
              <a:t>	</a:t>
            </a: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O Tribunal de Justiça de </a:t>
            </a:r>
            <a:r>
              <a:rPr b="0" dirty="0" lang="pt-BR" smtClean="0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Sergipe sediou o segundo encontro de Secretários de TIC Judiciária, o foco do Fórum foram discussões sobre Gestão de Serviços de TIC. Durante o evento</a:t>
            </a: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, os gestores de TIC no judiciário estadual brasileiro redigiram </a:t>
            </a:r>
            <a:r>
              <a:rPr b="0" dirty="0" lang="pt-BR" smtClean="0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a </a:t>
            </a: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“Carta de </a:t>
            </a:r>
            <a:r>
              <a:rPr b="0" dirty="0" lang="pt-BR" smtClean="0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Aracaju”.</a:t>
            </a:r>
            <a:endParaRPr b="0" dirty="0" lang="pt-BR" sz="1400">
              <a:solidFill>
                <a:schemeClr val="bg1"/>
              </a:solidFill>
              <a:latin charset="0" panose="020F0302020204030204" pitchFamily="34" typeface="Calibri Light"/>
              <a:ea charset="-128" panose="020B0604020202020204" pitchFamily="34" typeface="Arial Unicode MS"/>
              <a:cs charset="-128" panose="020B0604020202020204" pitchFamily="34" typeface="Arial Unicode MS"/>
            </a:endParaRPr>
          </a:p>
          <a:p>
            <a:pPr algn="just" lvl="1">
              <a:lnSpc>
                <a:spcPct val="150000"/>
              </a:lnSpc>
              <a:spcAft>
                <a:spcPts val="0"/>
              </a:spcAft>
              <a:defRPr/>
            </a:pPr>
            <a:endParaRPr b="0" dirty="0" lang="pt-BR" sz="1400">
              <a:solidFill>
                <a:schemeClr val="bg1"/>
              </a:solidFill>
              <a:latin charset="0" panose="020F0302020204030204" pitchFamily="34" typeface="Calibri Light"/>
              <a:ea charset="-128" panose="020B0604020202020204" pitchFamily="34" typeface="Arial Unicode MS"/>
              <a:cs charset="-128" panose="020B0604020202020204" pitchFamily="34" typeface="Arial Unicode MS"/>
            </a:endParaRPr>
          </a:p>
          <a:p>
            <a:pPr algn="just" lvl="1">
              <a:lnSpc>
                <a:spcPct val="150000"/>
              </a:lnSpc>
              <a:spcAft>
                <a:spcPts val="0"/>
              </a:spcAft>
              <a:defRPr/>
            </a:pP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	A “Carta de </a:t>
            </a:r>
            <a:r>
              <a:rPr b="0" dirty="0" lang="pt-BR" smtClean="0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Aracaju” </a:t>
            </a: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elaborada pelos gestores de TIC presentes no evento, além de outros, tem como objetivo </a:t>
            </a:r>
            <a:r>
              <a:rPr b="0" dirty="0" lang="pt-BR" smtClean="0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revisar o modelo de planejamento estratégico de TIC, visando o </a:t>
            </a: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compartilhamento sobre conhecimentos </a:t>
            </a:r>
            <a:r>
              <a:rPr b="0" dirty="0" lang="pt-BR" smtClean="0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técnicos e boas </a:t>
            </a: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práticas de </a:t>
            </a:r>
            <a:r>
              <a:rPr b="0" dirty="0" lang="pt-BR" smtClean="0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TIC </a:t>
            </a:r>
            <a:r>
              <a:rPr b="0" dirty="0" lang="pt-BR" sz="14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entre os tribunais de Justiça do País.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-541338" y="333375"/>
            <a:ext cx="4033838" cy="503238"/>
          </a:xfrm>
          <a:prstGeom prst="rect">
            <a:avLst/>
          </a:prstGeom>
          <a:solidFill>
            <a:srgbClr val="10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C4B6AB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8313" y="387350"/>
            <a:ext cx="3024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dirty="0" lang="pt-BR" smtClean="0" sz="2000">
                <a:solidFill>
                  <a:srgbClr val="00204C"/>
                </a:solidFill>
                <a:latin charset="0" panose="020B0503020202020204" pitchFamily="34" typeface="Agency FB"/>
              </a:rPr>
              <a:t>II </a:t>
            </a:r>
            <a:r>
              <a:rPr dirty="0" lang="pt-BR" sz="2000">
                <a:solidFill>
                  <a:srgbClr val="00204C"/>
                </a:solidFill>
                <a:latin charset="0" panose="020B0503020202020204" pitchFamily="34" typeface="Agency FB"/>
              </a:rPr>
              <a:t>ENASTIC - </a:t>
            </a:r>
            <a:r>
              <a:rPr dirty="0" lang="pt-BR" smtClean="0" sz="2000">
                <a:solidFill>
                  <a:srgbClr val="00204C"/>
                </a:solidFill>
                <a:latin charset="0" panose="020B0503020202020204" pitchFamily="34" typeface="Agency FB"/>
              </a:rPr>
              <a:t>2015/TJSE</a:t>
            </a:r>
            <a:endParaRPr dirty="0" lang="pt-BR" sz="2000">
              <a:solidFill>
                <a:srgbClr val="00204C"/>
              </a:solidFill>
              <a:latin charset="0" panose="020B0503020202020204" pitchFamily="34" typeface="Agency FB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1056">
            <a:off x="4490226" y="3250076"/>
            <a:ext cx="2656251" cy="1992188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0"/>
          <a:stretch/>
        </p:blipFill>
        <p:spPr>
          <a:xfrm>
            <a:off x="4502152" y="836712"/>
            <a:ext cx="3956122" cy="230425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2197">
            <a:off x="5853039" y="4131259"/>
            <a:ext cx="2681533" cy="2011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" l="-563" r="6"/>
          <a:stretch/>
        </p:blipFill>
        <p:spPr>
          <a:xfrm>
            <a:off x="2656365" y="4040870"/>
            <a:ext cx="5244075" cy="2088232"/>
          </a:xfrm>
          <a:prstGeom prst="rect">
            <a:avLst/>
          </a:prstGeom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2" name="Retângulo 1"/>
          <p:cNvSpPr/>
          <p:nvPr/>
        </p:nvSpPr>
        <p:spPr>
          <a:xfrm>
            <a:off x="684213" y="438051"/>
            <a:ext cx="7704137" cy="2846933"/>
          </a:xfrm>
          <a:prstGeom prst="rect">
            <a:avLst/>
          </a:prstGeom>
          <a:solidFill>
            <a:srgbClr val="00204C">
              <a:alpha val="86000"/>
            </a:srgbClr>
          </a:solidFill>
          <a:ln>
            <a:solidFill>
              <a:srgbClr val="10EBFA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dirty="0" lang="pt-BR" sz="2400">
                <a:solidFill>
                  <a:schemeClr val="bg1"/>
                </a:solidFill>
                <a:latin charset="0" panose="020B0503020202020204" pitchFamily="34" typeface="Agency FB"/>
              </a:rPr>
              <a:t>II Encontro Nacional de Secretários de TIC Judiciária</a:t>
            </a:r>
          </a:p>
          <a:p>
            <a:pPr>
              <a:defRPr/>
            </a:pPr>
            <a:endParaRPr b="0" dirty="0" lang="pt-BR" sz="1100">
              <a:solidFill>
                <a:schemeClr val="bg1"/>
              </a:solidFill>
              <a:latin charset="0" panose="020F0302020204030204" pitchFamily="34" typeface="Calibri Light"/>
              <a:ea charset="-128" panose="020B0604020202020204" pitchFamily="34" typeface="Arial Unicode MS"/>
              <a:cs charset="-128" panose="020B0604020202020204" pitchFamily="34" typeface="Arial Unicode MS"/>
            </a:endParaRPr>
          </a:p>
          <a:p>
            <a:pPr indent="-285750" marL="285750">
              <a:lnSpc>
                <a:spcPct val="150000"/>
              </a:lnSpc>
              <a:buFont charset="2" panose="05000000000000000000" pitchFamily="2" typeface="Wingdings"/>
              <a:buChar char="§"/>
              <a:defRPr/>
            </a:pPr>
            <a:r>
              <a:rPr b="0" dirty="0" lang="pt-BR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O Fórum </a:t>
            </a:r>
            <a:r>
              <a:rPr b="0" dirty="0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reuniu mais de 20 Tribunais</a:t>
            </a:r>
          </a:p>
          <a:p>
            <a:pPr indent="-285750" marL="285750">
              <a:lnSpc>
                <a:spcPct val="150000"/>
              </a:lnSpc>
              <a:buFont charset="2" panose="05000000000000000000" pitchFamily="2" typeface="Wingdings"/>
              <a:buChar char="§"/>
              <a:defRPr/>
            </a:pPr>
            <a:r>
              <a:rPr b="0" dirty="0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Foram 2 Conferências + 8 Painéis com 21 </a:t>
            </a:r>
            <a:r>
              <a:rPr b="0" dirty="0" err="1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painelistas</a:t>
            </a:r>
            <a:r>
              <a:rPr b="0" dirty="0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.</a:t>
            </a:r>
            <a:endParaRPr b="0" dirty="0" lang="pt-BR" sz="1600">
              <a:solidFill>
                <a:schemeClr val="bg1"/>
              </a:solidFill>
              <a:latin charset="0" panose="020F0302020204030204" pitchFamily="34" typeface="Calibri Light"/>
              <a:ea charset="-128" panose="020B0604020202020204" pitchFamily="34" typeface="Arial Unicode MS"/>
              <a:cs charset="-128" panose="020B0604020202020204" pitchFamily="34" typeface="Arial Unicode MS"/>
            </a:endParaRPr>
          </a:p>
          <a:p>
            <a:pPr indent="-285750" marL="285750">
              <a:lnSpc>
                <a:spcPct val="150000"/>
              </a:lnSpc>
              <a:buFont charset="2" panose="05000000000000000000" pitchFamily="2" typeface="Wingdings"/>
              <a:buChar char="§"/>
              <a:defRPr/>
            </a:pPr>
            <a:r>
              <a:rPr b="0" dirty="0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O evento  foi dedicado </a:t>
            </a:r>
            <a:r>
              <a:rPr b="0" dirty="0" lang="pt-BR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a apresentação de cases para convidados dos tribunais de todo o </a:t>
            </a:r>
            <a:r>
              <a:rPr b="0" dirty="0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Brasil sobre Gestão de Serviços de TIC</a:t>
            </a:r>
            <a:endParaRPr b="0" dirty="0" lang="pt-BR" sz="1600">
              <a:solidFill>
                <a:schemeClr val="bg1"/>
              </a:solidFill>
              <a:latin charset="0" panose="020F0302020204030204" pitchFamily="34" typeface="Calibri Light"/>
              <a:ea charset="-128" panose="020B0604020202020204" pitchFamily="34" typeface="Arial Unicode MS"/>
              <a:cs charset="-128" panose="020B0604020202020204" pitchFamily="34" typeface="Arial Unicode MS"/>
            </a:endParaRPr>
          </a:p>
          <a:p>
            <a:pPr indent="-285750" marL="285750">
              <a:lnSpc>
                <a:spcPct val="150000"/>
              </a:lnSpc>
              <a:buFont charset="2" panose="05000000000000000000" pitchFamily="2" typeface="Wingdings"/>
              <a:buChar char="§"/>
              <a:defRPr/>
            </a:pPr>
            <a:r>
              <a:rPr b="0" dirty="0" lang="pt-BR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O Fórum </a:t>
            </a:r>
            <a:r>
              <a:rPr b="0" dirty="0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ajudou a  estabelecer </a:t>
            </a:r>
            <a:r>
              <a:rPr b="0" dirty="0" lang="pt-BR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vínculos entre Gestores de TIC através de apresentação de soluções </a:t>
            </a:r>
            <a:r>
              <a:rPr b="0" dirty="0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 em um importante momento </a:t>
            </a:r>
            <a:r>
              <a:rPr b="0" dirty="0" lang="pt-BR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de troca de </a:t>
            </a:r>
            <a:r>
              <a:rPr b="0" dirty="0" lang="pt-BR" smtClean="0" sz="1600">
                <a:solidFill>
                  <a:schemeClr val="bg1"/>
                </a:solidFill>
                <a:latin charset="0" panose="020F0302020204030204" pitchFamily="34" typeface="Calibri Light"/>
                <a:ea charset="-128" panose="020B0604020202020204" pitchFamily="34" typeface="Arial Unicode MS"/>
                <a:cs charset="-128" panose="020B0604020202020204" pitchFamily="34" typeface="Arial Unicode MS"/>
              </a:rPr>
              <a:t>conhecimento</a:t>
            </a:r>
            <a:r>
              <a:rPr dirty="0" lang="pt-BR" smtClean="0" sz="1600">
                <a:solidFill>
                  <a:schemeClr val="bg1"/>
                </a:solidFill>
                <a:latin charset="0" panose="02000506030000020004" pitchFamily="50" typeface="Proxima Nova Rg"/>
                <a:ea charset="-128" panose="020B0604020202020204" pitchFamily="34" typeface="Arial Unicode MS"/>
                <a:cs charset="-128" panose="020B0604020202020204" pitchFamily="34" typeface="Arial Unicode MS"/>
              </a:rPr>
              <a:t>.</a:t>
            </a:r>
            <a:endParaRPr b="0" dirty="0" lang="pt-BR" sz="1600">
              <a:solidFill>
                <a:schemeClr val="bg1"/>
              </a:solidFill>
              <a:latin charset="0" panose="020F0302020204030204" pitchFamily="34" typeface="Calibri Light"/>
              <a:ea charset="-128" panose="020B0604020202020204" pitchFamily="34" typeface="Arial Unicode MS"/>
              <a:cs charset="-128" panose="020B0604020202020204" pitchFamily="34" typeface="Arial Unicode MS"/>
            </a:endParaRPr>
          </a:p>
        </p:txBody>
      </p:sp>
      <p:cxnSp>
        <p:nvCxnSpPr>
          <p:cNvPr id="9" name="Conector angulado 8"/>
          <p:cNvCxnSpPr>
            <a:stCxn id="2" idx="3"/>
            <a:endCxn id="4" idx="3"/>
          </p:cNvCxnSpPr>
          <p:nvPr/>
        </p:nvCxnSpPr>
        <p:spPr>
          <a:xfrm flipH="1">
            <a:off x="7900440" y="1861518"/>
            <a:ext cx="487910" cy="3223468"/>
          </a:xfrm>
          <a:prstGeom prst="bentConnector3">
            <a:avLst>
              <a:gd fmla="val -46853" name="adj1"/>
            </a:avLst>
          </a:prstGeom>
          <a:ln w="19050">
            <a:solidFill>
              <a:srgbClr val="10EBFA"/>
            </a:solidFill>
            <a:prstDash val="solid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do 13"/>
          <p:cNvCxnSpPr>
            <a:stCxn id="2" idx="1"/>
            <a:endCxn id="4" idx="1"/>
          </p:cNvCxnSpPr>
          <p:nvPr/>
        </p:nvCxnSpPr>
        <p:spPr>
          <a:xfrm flipH="1" flipV="1" rot="10800000">
            <a:off x="684213" y="1861518"/>
            <a:ext cx="1972152" cy="3223468"/>
          </a:xfrm>
          <a:prstGeom prst="bentConnector3">
            <a:avLst>
              <a:gd fmla="val -11591" name="adj1"/>
            </a:avLst>
          </a:prstGeom>
          <a:ln w="19050">
            <a:solidFill>
              <a:srgbClr val="10EBFA"/>
            </a:solidFill>
            <a:prstDash val="solid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948464" y="6095037"/>
            <a:ext cx="6137248" cy="64633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>
                <a:solidFill>
                  <a:schemeClr val="bg2">
                    <a:lumMod val="9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Secretários e Diretores de  TIC</a:t>
            </a:r>
            <a:endParaRPr dirty="0" lang="pt-BR">
              <a:solidFill>
                <a:schemeClr val="bg2">
                  <a:lumMod val="90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468313" y="620713"/>
            <a:ext cx="8207375" cy="5832475"/>
          </a:xfrm>
          <a:prstGeom prst="rect">
            <a:avLst/>
          </a:prstGeom>
          <a:noFill/>
          <a:ln w="3175">
            <a:solidFill>
              <a:srgbClr val="10EBF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dirty="0"/>
              <a:t>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-541338" y="333375"/>
            <a:ext cx="4033838" cy="503238"/>
          </a:xfrm>
          <a:prstGeom prst="rect">
            <a:avLst/>
          </a:prstGeom>
          <a:solidFill>
            <a:srgbClr val="10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C4B6AB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8313" y="387350"/>
            <a:ext cx="3024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dirty="0" smtClean="0">
                <a:solidFill>
                  <a:srgbClr val="00204C"/>
                </a:solidFill>
                <a:latin typeface="Agency FB" panose="020B0503020202020204" pitchFamily="34" charset="0"/>
              </a:rPr>
              <a:t>TEMAS ABORDADOS</a:t>
            </a:r>
            <a:endParaRPr lang="pt-BR" sz="2000" dirty="0">
              <a:solidFill>
                <a:srgbClr val="00204C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83568" y="1140886"/>
            <a:ext cx="7704856" cy="4670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i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pt-BR" sz="1600" b="0" i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Future </a:t>
            </a:r>
            <a:r>
              <a:rPr lang="pt-BR" sz="1600" b="0" i="1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1600" b="0" i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600" b="0" i="1" dirty="0" err="1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Government</a:t>
            </a:r>
            <a:endParaRPr lang="pt-BR" sz="1600" b="0" i="1" dirty="0" smtClean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>
                <a:solidFill>
                  <a:schemeClr val="bg1"/>
                </a:solidFill>
              </a:rPr>
              <a:t>Computação em Nuvem: oportunidades para o </a:t>
            </a:r>
            <a:r>
              <a:rPr lang="pt-BR" sz="1600" b="0" dirty="0" smtClean="0">
                <a:solidFill>
                  <a:schemeClr val="bg1"/>
                </a:solidFill>
              </a:rPr>
              <a:t>judiciário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>
                <a:solidFill>
                  <a:schemeClr val="bg1"/>
                </a:solidFill>
              </a:rPr>
              <a:t>Casos de Contratação de Service </a:t>
            </a:r>
            <a:r>
              <a:rPr lang="pt-BR" sz="1600" b="0" dirty="0" smtClean="0">
                <a:solidFill>
                  <a:schemeClr val="bg1"/>
                </a:solidFill>
              </a:rPr>
              <a:t>Desk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>
                <a:solidFill>
                  <a:schemeClr val="bg1"/>
                </a:solidFill>
              </a:rPr>
              <a:t>Tendências  de TIC para o Poder </a:t>
            </a:r>
            <a:r>
              <a:rPr lang="pt-BR" sz="1600" b="0" dirty="0" smtClean="0">
                <a:solidFill>
                  <a:schemeClr val="bg1"/>
                </a:solidFill>
              </a:rPr>
              <a:t>Judiciário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>
                <a:solidFill>
                  <a:schemeClr val="bg1"/>
                </a:solidFill>
              </a:rPr>
              <a:t>O valor que o Service Desk traz a </a:t>
            </a:r>
            <a:r>
              <a:rPr lang="pt-BR" sz="1600" b="0" dirty="0" smtClean="0">
                <a:solidFill>
                  <a:schemeClr val="bg1"/>
                </a:solidFill>
              </a:rPr>
              <a:t>TI, ao </a:t>
            </a:r>
            <a:r>
              <a:rPr lang="pt-BR" sz="1600" b="0" dirty="0">
                <a:solidFill>
                  <a:schemeClr val="bg1"/>
                </a:solidFill>
              </a:rPr>
              <a:t>negócio e modelos de </a:t>
            </a:r>
            <a:r>
              <a:rPr lang="pt-BR" sz="1600" b="0" dirty="0" smtClean="0">
                <a:solidFill>
                  <a:schemeClr val="bg1"/>
                </a:solidFill>
              </a:rPr>
              <a:t>contratação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>
                <a:solidFill>
                  <a:schemeClr val="bg1"/>
                </a:solidFill>
              </a:rPr>
              <a:t>Gestão e Governança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t-BR" sz="1600" b="0" dirty="0">
                <a:solidFill>
                  <a:schemeClr val="bg1"/>
                </a:solidFill>
              </a:rPr>
              <a:t>Mobilidade e inovação no poder </a:t>
            </a:r>
            <a:r>
              <a:rPr lang="pt-BR" sz="1600" b="0" dirty="0" smtClean="0">
                <a:solidFill>
                  <a:schemeClr val="bg1"/>
                </a:solidFill>
              </a:rPr>
              <a:t>judiciário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>
                <a:solidFill>
                  <a:schemeClr val="bg1"/>
                </a:solidFill>
              </a:rPr>
              <a:t>Um Olhar Social da </a:t>
            </a:r>
            <a:r>
              <a:rPr lang="pt-BR" sz="1600" b="0" dirty="0" smtClean="0">
                <a:solidFill>
                  <a:schemeClr val="bg1"/>
                </a:solidFill>
              </a:rPr>
              <a:t>Tecnologia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>
                <a:solidFill>
                  <a:schemeClr val="bg1"/>
                </a:solidFill>
              </a:rPr>
              <a:t>Soluções Tecnologias que podem melhorar a celeridade processual no Poder Judiciário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600" b="0" dirty="0">
                <a:solidFill>
                  <a:schemeClr val="bg1"/>
                </a:solidFill>
              </a:rPr>
              <a:t>Desafios da modernização Judiciária</a:t>
            </a:r>
            <a:endParaRPr lang="pt-BR" sz="1600" b="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50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2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468313" y="620713"/>
            <a:ext cx="8207375" cy="5832475"/>
          </a:xfrm>
          <a:prstGeom prst="rect">
            <a:avLst/>
          </a:prstGeom>
          <a:noFill/>
          <a:ln w="3175">
            <a:solidFill>
              <a:srgbClr val="10EBF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dirty="0" lang="pt-BR"/>
              <a:t>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-541338" y="333375"/>
            <a:ext cx="4033838" cy="503238"/>
          </a:xfrm>
          <a:prstGeom prst="rect">
            <a:avLst/>
          </a:prstGeom>
          <a:solidFill>
            <a:srgbClr val="10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00204C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8313" y="387350"/>
            <a:ext cx="3024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dirty="0" lang="pt-BR" smtClean="0" sz="2000">
                <a:solidFill>
                  <a:srgbClr val="00204C"/>
                </a:solidFill>
                <a:latin charset="0" panose="020B0503020202020204" pitchFamily="34" typeface="Agency FB"/>
              </a:rPr>
              <a:t>PESQUISA – 66 participantes</a:t>
            </a:r>
            <a:endParaRPr dirty="0" lang="pt-BR" sz="2000">
              <a:solidFill>
                <a:srgbClr val="00204C"/>
              </a:solidFill>
              <a:latin charset="0" panose="020B0503020202020204" pitchFamily="34" typeface="Agency FB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b="89" r="-34"/>
          <a:stretch/>
        </p:blipFill>
        <p:spPr>
          <a:xfrm>
            <a:off x="755576" y="1628800"/>
            <a:ext cx="3744416" cy="216024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/>
          <a:srcRect b="89" r="-27"/>
          <a:stretch/>
        </p:blipFill>
        <p:spPr>
          <a:xfrm>
            <a:off x="4715631" y="1628800"/>
            <a:ext cx="3744417" cy="216024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/>
          <a:srcRect b="89" r="-27"/>
          <a:stretch/>
        </p:blipFill>
        <p:spPr>
          <a:xfrm>
            <a:off x="755575" y="4005064"/>
            <a:ext cx="3744417" cy="216024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4715631" y="4005064"/>
            <a:ext cx="3744416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5"/>
          <a:srcRect b="84252" r="2451"/>
          <a:stretch/>
        </p:blipFill>
        <p:spPr>
          <a:xfrm>
            <a:off x="4895076" y="4032399"/>
            <a:ext cx="2592288" cy="57606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06" r="145" t="58658"/>
          <a:stretch/>
        </p:blipFill>
        <p:spPr>
          <a:xfrm>
            <a:off x="5291695" y="4437112"/>
            <a:ext cx="2592288" cy="151216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836712"/>
            <a:ext cx="3744416" cy="70788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2000">
                <a:solidFill>
                  <a:schemeClr val="bg2">
                    <a:lumMod val="90000"/>
                  </a:schemeClr>
                </a:solidFill>
              </a:rPr>
              <a:t>Pesquisa referente a utilização de TIC no Judiciário</a:t>
            </a:r>
            <a:endParaRPr dirty="0" lang="pt-BR" sz="2000">
              <a:solidFill>
                <a:schemeClr val="bg2">
                  <a:lumMod val="90000"/>
                </a:schemeClr>
              </a:solidFill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5619991" y="1027268"/>
            <a:ext cx="2264377" cy="385508"/>
            <a:chOff x="5438020" y="1027268"/>
            <a:chExt cx="2264377" cy="385508"/>
          </a:xfrm>
        </p:grpSpPr>
        <p:grpSp>
          <p:nvGrpSpPr>
            <p:cNvPr id="17" name="Grupo 16"/>
            <p:cNvGrpSpPr/>
            <p:nvPr/>
          </p:nvGrpSpPr>
          <p:grpSpPr>
            <a:xfrm>
              <a:off x="5438020" y="1027268"/>
              <a:ext cx="1078196" cy="385508"/>
              <a:chOff x="5329430" y="1027268"/>
              <a:chExt cx="1078196" cy="385508"/>
            </a:xfrm>
          </p:grpSpPr>
          <p:sp>
            <p:nvSpPr>
              <p:cNvPr id="14" name="Retângulo 13"/>
              <p:cNvSpPr/>
              <p:nvPr/>
            </p:nvSpPr>
            <p:spPr>
              <a:xfrm>
                <a:off x="5329430" y="1027268"/>
                <a:ext cx="360425" cy="360040"/>
              </a:xfrm>
              <a:prstGeom prst="rect">
                <a:avLst/>
              </a:prstGeom>
              <a:solidFill>
                <a:srgbClr val="3366CC"/>
              </a:solidFill>
              <a:ln>
                <a:noFill/>
              </a:ln>
              <a:effectLst>
                <a:outerShdw algn="tr" blurRad="50800" dir="81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pt-BR"/>
              </a:p>
            </p:txBody>
          </p:sp>
          <p:sp>
            <p:nvSpPr>
              <p:cNvPr id="16" name="CaixaDeTexto 15"/>
              <p:cNvSpPr txBox="1"/>
              <p:nvPr/>
            </p:nvSpPr>
            <p:spPr>
              <a:xfrm>
                <a:off x="5716398" y="1043444"/>
                <a:ext cx="691228" cy="36933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dirty="0" lang="pt-BR" smtClean="0" sz="1800">
                    <a:solidFill>
                      <a:schemeClr val="bg2">
                        <a:lumMod val="90000"/>
                      </a:schemeClr>
                    </a:solidFill>
                  </a:rPr>
                  <a:t>SIM</a:t>
                </a:r>
                <a:endParaRPr dirty="0" lang="pt-BR" sz="180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  <p:grpSp>
          <p:nvGrpSpPr>
            <p:cNvPr id="19" name="Grupo 18"/>
            <p:cNvGrpSpPr/>
            <p:nvPr/>
          </p:nvGrpSpPr>
          <p:grpSpPr>
            <a:xfrm>
              <a:off x="6623266" y="1027268"/>
              <a:ext cx="1079131" cy="369332"/>
              <a:chOff x="6623266" y="1027268"/>
              <a:chExt cx="1079131" cy="369332"/>
            </a:xfrm>
          </p:grpSpPr>
          <p:sp>
            <p:nvSpPr>
              <p:cNvPr id="15" name="Retângulo 14"/>
              <p:cNvSpPr/>
              <p:nvPr/>
            </p:nvSpPr>
            <p:spPr>
              <a:xfrm>
                <a:off x="6623266" y="1027268"/>
                <a:ext cx="360425" cy="360040"/>
              </a:xfrm>
              <a:prstGeom prst="rect">
                <a:avLst/>
              </a:prstGeom>
              <a:solidFill>
                <a:srgbClr val="DC3912"/>
              </a:solidFill>
              <a:ln>
                <a:noFill/>
              </a:ln>
              <a:effectLst>
                <a:outerShdw algn="tr" blurRad="50800" dir="81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pt-BR"/>
              </a:p>
            </p:txBody>
          </p:sp>
          <p:sp>
            <p:nvSpPr>
              <p:cNvPr id="18" name="CaixaDeTexto 17"/>
              <p:cNvSpPr txBox="1"/>
              <p:nvPr/>
            </p:nvSpPr>
            <p:spPr>
              <a:xfrm>
                <a:off x="7011169" y="1027268"/>
                <a:ext cx="691228" cy="36933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dirty="0" lang="pt-BR" smtClean="0" sz="1800">
                    <a:solidFill>
                      <a:schemeClr val="bg2">
                        <a:lumMod val="90000"/>
                      </a:schemeClr>
                    </a:solidFill>
                  </a:rPr>
                  <a:t>NÃO</a:t>
                </a:r>
                <a:endParaRPr dirty="0" lang="pt-BR" sz="180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5784862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2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4715631" y="891382"/>
            <a:ext cx="3744416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b="89" r="-27"/>
          <a:stretch/>
        </p:blipFill>
        <p:spPr>
          <a:xfrm>
            <a:off x="755575" y="908720"/>
            <a:ext cx="3744417" cy="216024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468313" y="620713"/>
            <a:ext cx="8207375" cy="5832475"/>
          </a:xfrm>
          <a:prstGeom prst="rect">
            <a:avLst/>
          </a:prstGeom>
          <a:noFill/>
          <a:ln w="3175">
            <a:solidFill>
              <a:srgbClr val="10EBF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dirty="0" lang="pt-BR"/>
              <a:t>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-541338" y="333375"/>
            <a:ext cx="4033838" cy="503238"/>
          </a:xfrm>
          <a:prstGeom prst="rect">
            <a:avLst/>
          </a:prstGeom>
          <a:solidFill>
            <a:srgbClr val="10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C4B6AB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8313" y="387350"/>
            <a:ext cx="3024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dirty="0" lang="pt-BR" smtClean="0" sz="2000">
                <a:solidFill>
                  <a:srgbClr val="00204C"/>
                </a:solidFill>
                <a:latin charset="0" panose="020B0503020202020204" pitchFamily="34" typeface="Agency FB"/>
              </a:rPr>
              <a:t>PESQUISA – 66 participantes</a:t>
            </a:r>
            <a:endParaRPr dirty="0" lang="pt-BR" sz="2000">
              <a:solidFill>
                <a:srgbClr val="00204C"/>
              </a:solidFill>
              <a:latin charset="0" panose="020B0503020202020204" pitchFamily="34" typeface="Agency FB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5609697" y="3338960"/>
            <a:ext cx="2264377" cy="385508"/>
            <a:chOff x="5438020" y="1027268"/>
            <a:chExt cx="2264377" cy="385508"/>
          </a:xfrm>
        </p:grpSpPr>
        <p:grpSp>
          <p:nvGrpSpPr>
            <p:cNvPr id="17" name="Grupo 16"/>
            <p:cNvGrpSpPr/>
            <p:nvPr/>
          </p:nvGrpSpPr>
          <p:grpSpPr>
            <a:xfrm>
              <a:off x="5438020" y="1027268"/>
              <a:ext cx="1078196" cy="385508"/>
              <a:chOff x="5329430" y="1027268"/>
              <a:chExt cx="1078196" cy="385508"/>
            </a:xfrm>
          </p:grpSpPr>
          <p:sp>
            <p:nvSpPr>
              <p:cNvPr id="14" name="Retângulo 13"/>
              <p:cNvSpPr/>
              <p:nvPr/>
            </p:nvSpPr>
            <p:spPr>
              <a:xfrm>
                <a:off x="5329430" y="1027268"/>
                <a:ext cx="360425" cy="360040"/>
              </a:xfrm>
              <a:prstGeom prst="rect">
                <a:avLst/>
              </a:prstGeom>
              <a:solidFill>
                <a:srgbClr val="3366CC"/>
              </a:solidFill>
              <a:ln>
                <a:noFill/>
              </a:ln>
              <a:effectLst>
                <a:outerShdw algn="tr" blurRad="50800" dir="81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pt-BR"/>
              </a:p>
            </p:txBody>
          </p:sp>
          <p:sp>
            <p:nvSpPr>
              <p:cNvPr id="16" name="CaixaDeTexto 15"/>
              <p:cNvSpPr txBox="1"/>
              <p:nvPr/>
            </p:nvSpPr>
            <p:spPr>
              <a:xfrm>
                <a:off x="5716398" y="1043444"/>
                <a:ext cx="691228" cy="36933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dirty="0" lang="pt-BR" smtClean="0" sz="1800">
                    <a:solidFill>
                      <a:schemeClr val="bg2">
                        <a:lumMod val="90000"/>
                      </a:schemeClr>
                    </a:solidFill>
                  </a:rPr>
                  <a:t>SIM</a:t>
                </a:r>
                <a:endParaRPr dirty="0" lang="pt-BR" sz="180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  <p:grpSp>
          <p:nvGrpSpPr>
            <p:cNvPr id="19" name="Grupo 18"/>
            <p:cNvGrpSpPr/>
            <p:nvPr/>
          </p:nvGrpSpPr>
          <p:grpSpPr>
            <a:xfrm>
              <a:off x="6623266" y="1027268"/>
              <a:ext cx="1079131" cy="369332"/>
              <a:chOff x="6623266" y="1027268"/>
              <a:chExt cx="1079131" cy="369332"/>
            </a:xfrm>
          </p:grpSpPr>
          <p:sp>
            <p:nvSpPr>
              <p:cNvPr id="15" name="Retângulo 14"/>
              <p:cNvSpPr/>
              <p:nvPr/>
            </p:nvSpPr>
            <p:spPr>
              <a:xfrm>
                <a:off x="6623266" y="1027268"/>
                <a:ext cx="360425" cy="360040"/>
              </a:xfrm>
              <a:prstGeom prst="rect">
                <a:avLst/>
              </a:prstGeom>
              <a:solidFill>
                <a:srgbClr val="DC3912"/>
              </a:solidFill>
              <a:ln>
                <a:noFill/>
              </a:ln>
              <a:effectLst>
                <a:outerShdw algn="tr" blurRad="50800" dir="81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pt-BR"/>
              </a:p>
            </p:txBody>
          </p:sp>
          <p:sp>
            <p:nvSpPr>
              <p:cNvPr id="18" name="CaixaDeTexto 17"/>
              <p:cNvSpPr txBox="1"/>
              <p:nvPr/>
            </p:nvSpPr>
            <p:spPr>
              <a:xfrm>
                <a:off x="7011169" y="1027268"/>
                <a:ext cx="691228" cy="36933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dirty="0" lang="pt-BR" smtClean="0" sz="1800">
                    <a:solidFill>
                      <a:schemeClr val="bg2">
                        <a:lumMod val="90000"/>
                      </a:schemeClr>
                    </a:solidFill>
                  </a:rPr>
                  <a:t>NÃO</a:t>
                </a:r>
                <a:endParaRPr dirty="0" lang="pt-BR" sz="180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</p:grpSp>
      <p:pic>
        <p:nvPicPr>
          <p:cNvPr id="22" name="Imagem 21"/>
          <p:cNvPicPr>
            <a:picLocks noChangeAspect="1"/>
          </p:cNvPicPr>
          <p:nvPr/>
        </p:nvPicPr>
        <p:blipFill rotWithShape="1">
          <a:blip r:embed="rId3"/>
          <a:srcRect b="78602" r="15708"/>
          <a:stretch/>
        </p:blipFill>
        <p:spPr>
          <a:xfrm>
            <a:off x="4828287" y="926058"/>
            <a:ext cx="2304257" cy="64814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53" l="39514" r="-99" t="49922"/>
          <a:stretch/>
        </p:blipFill>
        <p:spPr>
          <a:xfrm>
            <a:off x="6227798" y="1340768"/>
            <a:ext cx="1656185" cy="1512168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 rotWithShape="1">
          <a:blip r:embed="rId4"/>
          <a:srcRect b="-89" r="24"/>
          <a:stretch/>
        </p:blipFill>
        <p:spPr>
          <a:xfrm>
            <a:off x="755576" y="3186052"/>
            <a:ext cx="3744416" cy="3176107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>
            <a:off x="4716016" y="4077072"/>
            <a:ext cx="3744416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pt-BR"/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 rotWithShape="1">
          <a:blip r:embed="rId5"/>
          <a:srcRect b="-55" r="70"/>
          <a:stretch/>
        </p:blipFill>
        <p:spPr>
          <a:xfrm>
            <a:off x="5004048" y="4168708"/>
            <a:ext cx="3312368" cy="1944216"/>
          </a:xfrm>
          <a:prstGeom prst="rect">
            <a:avLst/>
          </a:prstGeom>
        </p:spPr>
      </p:pic>
      <p:sp>
        <p:nvSpPr>
          <p:cNvPr id="26" name="CaixaDeTexto 25"/>
          <p:cNvSpPr txBox="1"/>
          <p:nvPr/>
        </p:nvSpPr>
        <p:spPr>
          <a:xfrm>
            <a:off x="2631942" y="3789040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30%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448724" y="4057327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46%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3735987" y="4317595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52%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916392" y="4577050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56%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480576" y="4841507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46%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3360851" y="5101775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44%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4034326" y="5335138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60%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3058042" y="5590856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38%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267280" y="5830635"/>
            <a:ext cx="69122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BR" smtClean="0" sz="1400">
                <a:solidFill>
                  <a:schemeClr val="bg2">
                    <a:lumMod val="90000"/>
                  </a:schemeClr>
                </a:solidFill>
              </a:rPr>
              <a:t>42%</a:t>
            </a:r>
            <a:endParaRPr dirty="0" lang="pt-BR" sz="140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40056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sercortes.com.br/wordpress/wp-content/uploads/2015/05/SERVICO-DE-RECORTE-COM-COBERTURA-NACIO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406" y="693592"/>
            <a:ext cx="5854971" cy="5759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468313" y="620713"/>
            <a:ext cx="8207375" cy="5832475"/>
          </a:xfrm>
          <a:prstGeom prst="rect">
            <a:avLst/>
          </a:prstGeom>
          <a:noFill/>
          <a:ln w="3175">
            <a:solidFill>
              <a:srgbClr val="10EBF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 </a:t>
            </a:r>
          </a:p>
        </p:txBody>
      </p:sp>
      <p:sp>
        <p:nvSpPr>
          <p:cNvPr id="6" name="Retângulo 5"/>
          <p:cNvSpPr/>
          <p:nvPr/>
        </p:nvSpPr>
        <p:spPr>
          <a:xfrm>
            <a:off x="604536" y="4835195"/>
            <a:ext cx="2328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500" dirty="0">
                <a:solidFill>
                  <a:schemeClr val="bg1"/>
                </a:solidFill>
                <a:latin typeface="+mn-lt"/>
              </a:rPr>
              <a:t>	</a:t>
            </a:r>
            <a:endParaRPr lang="pt-BR" sz="1500" b="0" dirty="0">
              <a:solidFill>
                <a:schemeClr val="bg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5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</a:t>
            </a:r>
            <a:r>
              <a:rPr lang="pt-BR" sz="1500" b="0" dirty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“Carta de </a:t>
            </a:r>
            <a:r>
              <a:rPr lang="pt-BR" sz="1500" b="0" dirty="0" smtClean="0">
                <a:solidFill>
                  <a:schemeClr val="bg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Aracaju” ficaram definidos os encontros de 2016 e 2017</a:t>
            </a:r>
            <a:endParaRPr lang="pt-BR" sz="1500" b="0" dirty="0">
              <a:solidFill>
                <a:schemeClr val="bg1"/>
              </a:solidFill>
              <a:latin typeface="Calibri Light" panose="020F03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-541338" y="333375"/>
            <a:ext cx="4033838" cy="503238"/>
          </a:xfrm>
          <a:prstGeom prst="rect">
            <a:avLst/>
          </a:prstGeom>
          <a:solidFill>
            <a:srgbClr val="10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C4B6AB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8313" y="387350"/>
            <a:ext cx="3024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dirty="0" smtClean="0">
                <a:solidFill>
                  <a:srgbClr val="00204C"/>
                </a:solidFill>
                <a:latin typeface="Agency FB" panose="020B0503020202020204" pitchFamily="34" charset="0"/>
              </a:rPr>
              <a:t>PRÓXIMAS EDIÇÕES</a:t>
            </a:r>
            <a:endParaRPr lang="pt-BR" sz="2000" dirty="0">
              <a:solidFill>
                <a:srgbClr val="00204C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63107" y="4005064"/>
            <a:ext cx="1176202" cy="576064"/>
          </a:xfrm>
          <a:prstGeom prst="rect">
            <a:avLst/>
          </a:prstGeom>
          <a:solidFill>
            <a:srgbClr val="06C657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I ENASTIC </a:t>
            </a:r>
          </a:p>
          <a:p>
            <a:pPr algn="ctr"/>
            <a:r>
              <a:rPr lang="pt-BR" sz="1400" dirty="0" smtClean="0"/>
              <a:t>2014</a:t>
            </a:r>
            <a:endParaRPr lang="pt-BR" sz="1400" dirty="0"/>
          </a:p>
        </p:txBody>
      </p:sp>
      <p:sp>
        <p:nvSpPr>
          <p:cNvPr id="59" name=" 3"/>
          <p:cNvSpPr/>
          <p:nvPr/>
        </p:nvSpPr>
        <p:spPr>
          <a:xfrm rot="16858412" flipH="1">
            <a:off x="2608840" y="3128572"/>
            <a:ext cx="971000" cy="1121556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" name="Retângulo 59"/>
          <p:cNvSpPr/>
          <p:nvPr/>
        </p:nvSpPr>
        <p:spPr>
          <a:xfrm>
            <a:off x="7368275" y="3429000"/>
            <a:ext cx="1176202" cy="576064"/>
          </a:xfrm>
          <a:prstGeom prst="rect">
            <a:avLst/>
          </a:prstGeom>
          <a:solidFill>
            <a:srgbClr val="D67F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II ENASTIC </a:t>
            </a:r>
          </a:p>
          <a:p>
            <a:pPr algn="ctr"/>
            <a:r>
              <a:rPr lang="pt-BR" sz="1400" dirty="0" smtClean="0"/>
              <a:t>2015</a:t>
            </a:r>
            <a:endParaRPr lang="pt-BR" sz="1400" dirty="0"/>
          </a:p>
        </p:txBody>
      </p:sp>
      <p:sp>
        <p:nvSpPr>
          <p:cNvPr id="58" name=" 3"/>
          <p:cNvSpPr/>
          <p:nvPr/>
        </p:nvSpPr>
        <p:spPr>
          <a:xfrm rot="4741588">
            <a:off x="7293177" y="2954052"/>
            <a:ext cx="579754" cy="648134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Retângulo 61"/>
          <p:cNvSpPr/>
          <p:nvPr/>
        </p:nvSpPr>
        <p:spPr>
          <a:xfrm>
            <a:off x="6795412" y="5157192"/>
            <a:ext cx="1176202" cy="576064"/>
          </a:xfrm>
          <a:prstGeom prst="rect">
            <a:avLst/>
          </a:prstGeom>
          <a:solidFill>
            <a:srgbClr val="C32B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III ENASTIC </a:t>
            </a:r>
          </a:p>
          <a:p>
            <a:pPr algn="ctr"/>
            <a:r>
              <a:rPr lang="pt-BR" sz="1400" dirty="0" smtClean="0"/>
              <a:t>2016</a:t>
            </a:r>
            <a:endParaRPr lang="pt-BR" sz="1400" dirty="0"/>
          </a:p>
        </p:txBody>
      </p:sp>
      <p:sp>
        <p:nvSpPr>
          <p:cNvPr id="61" name=" 3"/>
          <p:cNvSpPr/>
          <p:nvPr/>
        </p:nvSpPr>
        <p:spPr>
          <a:xfrm rot="4741588">
            <a:off x="6434462" y="4226865"/>
            <a:ext cx="971000" cy="1121556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" name="Retângulo 63"/>
          <p:cNvSpPr/>
          <p:nvPr/>
        </p:nvSpPr>
        <p:spPr>
          <a:xfrm>
            <a:off x="2904399" y="5733256"/>
            <a:ext cx="1176202" cy="576064"/>
          </a:xfrm>
          <a:prstGeom prst="rect">
            <a:avLst/>
          </a:prstGeom>
          <a:solidFill>
            <a:srgbClr val="1667DB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IV ENASTIC </a:t>
            </a:r>
          </a:p>
          <a:p>
            <a:pPr algn="ctr"/>
            <a:r>
              <a:rPr lang="pt-BR" sz="1400" dirty="0" smtClean="0"/>
              <a:t>2017</a:t>
            </a:r>
            <a:endParaRPr lang="pt-BR" sz="1400" dirty="0"/>
          </a:p>
        </p:txBody>
      </p:sp>
      <p:sp>
        <p:nvSpPr>
          <p:cNvPr id="63" name=" 3"/>
          <p:cNvSpPr/>
          <p:nvPr/>
        </p:nvSpPr>
        <p:spPr>
          <a:xfrm rot="19028086" flipH="1">
            <a:off x="4049413" y="5420949"/>
            <a:ext cx="648667" cy="926414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53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10247</TotalTime>
  <Words>636</Words>
  <Application>Microsoft Office PowerPoint</Application>
  <PresentationFormat>Apresentação na tela (4:3)</PresentationFormat>
  <Paragraphs>127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 Encontro Nacional de Secretários e  Diretores de TIC do Judiciário Estadual ÊNFASE NA GESTÃO E GOVERNANÇA</vt:lpstr>
      <vt:lpstr>EDIÇÕES ANTERIORES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2016 MG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ENDOMARKETING |2012</dc:title>
  <dc:creator>Patrícia</dc:creator>
  <cp:lastModifiedBy>Jiuliano Wagner Alves Santos</cp:lastModifiedBy>
  <cp:revision>297</cp:revision>
  <dcterms:created xsi:type="dcterms:W3CDTF">2012-01-16T15:58:42Z</dcterms:created>
  <dcterms:modified xsi:type="dcterms:W3CDTF">2016-03-15T19:16:41Z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575326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D7.0.3</vt:lpwstr>
  </property>
</Properties>
</file>